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17"/>
  </p:notesMasterIdLst>
  <p:sldIdLst>
    <p:sldId id="256" r:id="rId2"/>
    <p:sldId id="257" r:id="rId3"/>
    <p:sldId id="265" r:id="rId4"/>
    <p:sldId id="262" r:id="rId5"/>
    <p:sldId id="276" r:id="rId6"/>
    <p:sldId id="263" r:id="rId7"/>
    <p:sldId id="266" r:id="rId8"/>
    <p:sldId id="270" r:id="rId9"/>
    <p:sldId id="271" r:id="rId10"/>
    <p:sldId id="267" r:id="rId11"/>
    <p:sldId id="272" r:id="rId12"/>
    <p:sldId id="274" r:id="rId13"/>
    <p:sldId id="268" r:id="rId14"/>
    <p:sldId id="275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  <a:srgbClr val="00AA65"/>
    <a:srgbClr val="000000"/>
    <a:srgbClr val="FFFFFF"/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28"/>
  </p:normalViewPr>
  <p:slideViewPr>
    <p:cSldViewPr snapToGrid="0" snapToObjects="1">
      <p:cViewPr>
        <p:scale>
          <a:sx n="109" d="100"/>
          <a:sy n="109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C2B39-2785-A140-99F1-B15AA6DB47BE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67A7B-FB91-8549-808E-D1752D2A73A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754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7A7B-FB91-8549-808E-D1752D2A73A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907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0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9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1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9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4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9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6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3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4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10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2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E3BC-F590-CF45-AF3E-BBBB172E8F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Designing an online experiment to study manual inhibition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AD6B7-8EAE-0B49-AEBC-39A51217B1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Kolloquium Allgemeine Psychologie</a:t>
            </a:r>
          </a:p>
          <a:p>
            <a:r>
              <a:rPr lang="en-DE" dirty="0"/>
              <a:t>Clara Kuper</a:t>
            </a:r>
          </a:p>
        </p:txBody>
      </p:sp>
    </p:spTree>
    <p:extLst>
      <p:ext uri="{BB962C8B-B14F-4D97-AF65-F5344CB8AC3E}">
        <p14:creationId xmlns:p14="http://schemas.microsoft.com/office/powerpoint/2010/main" val="437217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0" y="485775"/>
            <a:ext cx="11287125" cy="122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+mj-lt"/>
              </a:rPr>
              <a:t>Are manual responses inhibited? The serial task.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E6592-4777-E94D-9733-9724F90A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175" y="1871662"/>
            <a:ext cx="6880860" cy="491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CE97EC-2550-6C45-8C20-F578A1AC4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2" t="-5956" r="15230" b="1"/>
          <a:stretch/>
        </p:blipFill>
        <p:spPr>
          <a:xfrm>
            <a:off x="7032035" y="1871662"/>
            <a:ext cx="5008790" cy="3971927"/>
          </a:xfrm>
          <a:prstGeom prst="ellipse">
            <a:avLst/>
          </a:prstGeom>
          <a:ln w="76200">
            <a:solidFill>
              <a:schemeClr val="accent5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7B7AEE4-D819-A446-AC8F-10DA75802D28}"/>
              </a:ext>
            </a:extLst>
          </p:cNvPr>
          <p:cNvSpPr/>
          <p:nvPr/>
        </p:nvSpPr>
        <p:spPr>
          <a:xfrm>
            <a:off x="3748767" y="4657726"/>
            <a:ext cx="994683" cy="814388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8729E4-1863-C749-977C-305D57640C26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4597782" y="2363136"/>
            <a:ext cx="3221510" cy="241385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F6EBF3-4C28-994A-838D-CBED80EF0061}"/>
              </a:ext>
            </a:extLst>
          </p:cNvPr>
          <p:cNvCxnSpPr>
            <a:cxnSpLocks/>
          </p:cNvCxnSpPr>
          <p:nvPr/>
        </p:nvCxnSpPr>
        <p:spPr>
          <a:xfrm>
            <a:off x="4733810" y="5174245"/>
            <a:ext cx="4304682" cy="68010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BCC34A9-4F80-F544-88F9-4B35F807B9C8}"/>
              </a:ext>
            </a:extLst>
          </p:cNvPr>
          <p:cNvSpPr/>
          <p:nvPr/>
        </p:nvSpPr>
        <p:spPr>
          <a:xfrm>
            <a:off x="151175" y="4372708"/>
            <a:ext cx="6880860" cy="241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366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0" y="485775"/>
            <a:ext cx="11287125" cy="122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+mj-lt"/>
              </a:rPr>
              <a:t>Are manual responses inhibited? The jump task.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812927-F0E1-294F-9DF6-1AECDCFF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3903" y="2071687"/>
            <a:ext cx="9144000" cy="457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747D04-6CF8-7A4E-B0E7-A600EA0B1743}"/>
              </a:ext>
            </a:extLst>
          </p:cNvPr>
          <p:cNvSpPr/>
          <p:nvPr/>
        </p:nvSpPr>
        <p:spPr>
          <a:xfrm>
            <a:off x="5247051" y="2071687"/>
            <a:ext cx="496851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0F6387-B570-A94F-B156-2F8E720B3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7" t="3462" r="50626" b="11538"/>
          <a:stretch/>
        </p:blipFill>
        <p:spPr>
          <a:xfrm>
            <a:off x="5439508" y="2171700"/>
            <a:ext cx="2004280" cy="1943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269828-7D95-5B43-8D61-8F3BBBFDC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73" t="-2188" r="40" b="2188"/>
          <a:stretch/>
        </p:blipFill>
        <p:spPr>
          <a:xfrm>
            <a:off x="5439508" y="4357687"/>
            <a:ext cx="2061430" cy="22860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F73A64-5FDD-D045-8825-1825420A8B21}"/>
              </a:ext>
            </a:extLst>
          </p:cNvPr>
          <p:cNvCxnSpPr/>
          <p:nvPr/>
        </p:nvCxnSpPr>
        <p:spPr>
          <a:xfrm flipV="1">
            <a:off x="3429000" y="3186113"/>
            <a:ext cx="2443163" cy="642937"/>
          </a:xfrm>
          <a:prstGeom prst="straightConnector1">
            <a:avLst/>
          </a:prstGeom>
          <a:ln w="76200">
            <a:solidFill>
              <a:srgbClr val="00AA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E10731-24C2-A44E-AC66-1AAA542C1954}"/>
              </a:ext>
            </a:extLst>
          </p:cNvPr>
          <p:cNvCxnSpPr/>
          <p:nvPr/>
        </p:nvCxnSpPr>
        <p:spPr>
          <a:xfrm>
            <a:off x="3643313" y="4886325"/>
            <a:ext cx="2228850" cy="52863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4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39558 -0.002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79" y="-11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0235 -0.3437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12705C-7612-664D-9431-1C74149D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00"/>
          <a:stretch/>
        </p:blipFill>
        <p:spPr>
          <a:xfrm>
            <a:off x="357175" y="2043111"/>
            <a:ext cx="4800615" cy="457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B39E7-37D9-474A-857C-BEB1538D3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2" t="3462" r="50626" b="11225"/>
          <a:stretch/>
        </p:blipFill>
        <p:spPr>
          <a:xfrm>
            <a:off x="644770" y="2156862"/>
            <a:ext cx="1973883" cy="1950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0" y="485775"/>
            <a:ext cx="11287125" cy="122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+mj-lt"/>
              </a:rPr>
              <a:t>Are manual responses inhibited? The jump task.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A1449-B3CB-884C-B1AF-7FC1707F1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01" r="363"/>
          <a:stretch/>
        </p:blipFill>
        <p:spPr>
          <a:xfrm>
            <a:off x="5157790" y="2043111"/>
            <a:ext cx="4310050" cy="457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A77E64-C39B-6D43-8693-D8A3732A3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30" t="-2188" r="40" b="2188"/>
          <a:stretch/>
        </p:blipFill>
        <p:spPr>
          <a:xfrm>
            <a:off x="5421939" y="1996219"/>
            <a:ext cx="2040527" cy="2286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B3C408C-27B9-444E-85F9-F90C032E8AE1}"/>
              </a:ext>
            </a:extLst>
          </p:cNvPr>
          <p:cNvSpPr/>
          <p:nvPr/>
        </p:nvSpPr>
        <p:spPr>
          <a:xfrm>
            <a:off x="1585913" y="2986088"/>
            <a:ext cx="1138248" cy="1500187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CED734-353E-874F-9C88-F5550267B471}"/>
              </a:ext>
            </a:extLst>
          </p:cNvPr>
          <p:cNvSpPr/>
          <p:nvPr/>
        </p:nvSpPr>
        <p:spPr>
          <a:xfrm>
            <a:off x="6286500" y="2828925"/>
            <a:ext cx="1304919" cy="1243013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13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0" y="485775"/>
            <a:ext cx="11287125" cy="122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+mj-lt"/>
              </a:rPr>
              <a:t>Is the movement more precise after a salient distractor?</a:t>
            </a:r>
          </a:p>
        </p:txBody>
      </p:sp>
      <p:pic>
        <p:nvPicPr>
          <p:cNvPr id="4" name="Picture 3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7C2C24B5-008F-E946-9AF7-822DD9D2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8" y="3135571"/>
            <a:ext cx="6400800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48DCB-4700-4A47-BE57-081B8E6A93E3}"/>
              </a:ext>
            </a:extLst>
          </p:cNvPr>
          <p:cNvSpPr txBox="1"/>
          <p:nvPr/>
        </p:nvSpPr>
        <p:spPr>
          <a:xfrm>
            <a:off x="585788" y="2194203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The serial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39709-0A73-E443-938F-3A57B8BA1C3F}"/>
              </a:ext>
            </a:extLst>
          </p:cNvPr>
          <p:cNvSpPr txBox="1"/>
          <p:nvPr/>
        </p:nvSpPr>
        <p:spPr>
          <a:xfrm>
            <a:off x="7572375" y="3771900"/>
            <a:ext cx="3692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esponse accuracy decays over time</a:t>
            </a:r>
          </a:p>
          <a:p>
            <a:endParaRPr lang="en-DE" dirty="0"/>
          </a:p>
          <a:p>
            <a:r>
              <a:rPr lang="en-DE" dirty="0"/>
              <a:t>Response accuracy does not increase</a:t>
            </a:r>
          </a:p>
          <a:p>
            <a:r>
              <a:rPr lang="en-GB" dirty="0"/>
              <a:t>a</a:t>
            </a:r>
            <a:r>
              <a:rPr lang="en-DE" dirty="0"/>
              <a:t>fter a flash.</a:t>
            </a:r>
          </a:p>
        </p:txBody>
      </p:sp>
    </p:spTree>
    <p:extLst>
      <p:ext uri="{BB962C8B-B14F-4D97-AF65-F5344CB8AC3E}">
        <p14:creationId xmlns:p14="http://schemas.microsoft.com/office/powerpoint/2010/main" val="33385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0" y="485775"/>
            <a:ext cx="11287125" cy="122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+mj-lt"/>
              </a:rPr>
              <a:t>Is the movement more precise after a salient distractor?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48DCB-4700-4A47-BE57-081B8E6A93E3}"/>
              </a:ext>
            </a:extLst>
          </p:cNvPr>
          <p:cNvSpPr txBox="1"/>
          <p:nvPr/>
        </p:nvSpPr>
        <p:spPr>
          <a:xfrm>
            <a:off x="585788" y="2194203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The jump task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2BB89-3602-0144-88AD-A355E3EEF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205"/>
          <a:stretch/>
        </p:blipFill>
        <p:spPr>
          <a:xfrm>
            <a:off x="585788" y="3135571"/>
            <a:ext cx="3443287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BD477-BDE5-F746-AC58-66F2692AF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92"/>
          <a:stretch/>
        </p:blipFill>
        <p:spPr>
          <a:xfrm>
            <a:off x="4429124" y="3135571"/>
            <a:ext cx="2938463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756333-9C6A-9A48-A9BB-FB876C4896B4}"/>
              </a:ext>
            </a:extLst>
          </p:cNvPr>
          <p:cNvSpPr txBox="1"/>
          <p:nvPr/>
        </p:nvSpPr>
        <p:spPr>
          <a:xfrm>
            <a:off x="7724775" y="3924300"/>
            <a:ext cx="3881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DE" dirty="0"/>
              <a:t>esponse accuracy increases with longer exposure to the stimulus.</a:t>
            </a:r>
          </a:p>
          <a:p>
            <a:endParaRPr lang="en-DE" dirty="0"/>
          </a:p>
          <a:p>
            <a:r>
              <a:rPr lang="en-US" dirty="0"/>
              <a:t>Presenting a flash or not does not seem to make a difference</a:t>
            </a:r>
            <a:r>
              <a:rPr lang="en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59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0" y="485775"/>
            <a:ext cx="11287125" cy="122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+mj-lt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3DE44-2A7F-184E-9716-466BCBC9BADE}"/>
              </a:ext>
            </a:extLst>
          </p:cNvPr>
          <p:cNvSpPr txBox="1"/>
          <p:nvPr/>
        </p:nvSpPr>
        <p:spPr>
          <a:xfrm>
            <a:off x="464892" y="1890595"/>
            <a:ext cx="6021633" cy="2123658"/>
          </a:xfrm>
          <a:prstGeom prst="rect">
            <a:avLst/>
          </a:prstGeom>
          <a:solidFill>
            <a:schemeClr val="tx2">
              <a:alpha val="69804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No evidence for an effect of salient flashes on manual responses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	limited data?</a:t>
            </a:r>
          </a:p>
          <a:p>
            <a:r>
              <a:rPr lang="en-US" sz="2200" dirty="0">
                <a:solidFill>
                  <a:schemeClr val="bg1"/>
                </a:solidFill>
              </a:rPr>
              <a:t>	limited salience?</a:t>
            </a:r>
          </a:p>
          <a:p>
            <a:r>
              <a:rPr lang="en-US" sz="2200" dirty="0">
                <a:solidFill>
                  <a:schemeClr val="bg1"/>
                </a:solidFill>
              </a:rPr>
              <a:t>	limited behavioral relevance?</a:t>
            </a:r>
            <a:endParaRPr lang="en-DE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922E8-73F5-9A4C-AE34-5342AB9E5918}"/>
              </a:ext>
            </a:extLst>
          </p:cNvPr>
          <p:cNvSpPr txBox="1"/>
          <p:nvPr/>
        </p:nvSpPr>
        <p:spPr>
          <a:xfrm>
            <a:off x="464891" y="4925675"/>
            <a:ext cx="6021633" cy="1446550"/>
          </a:xfrm>
          <a:prstGeom prst="rect">
            <a:avLst/>
          </a:prstGeom>
          <a:solidFill>
            <a:schemeClr val="tx2">
              <a:lumMod val="60000"/>
              <a:lumOff val="40000"/>
              <a:alpha val="69804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2200" dirty="0">
                <a:solidFill>
                  <a:schemeClr val="bg1"/>
                </a:solidFill>
              </a:rPr>
              <a:t>Inhibition only helpful for open-loop motor control?</a:t>
            </a:r>
          </a:p>
          <a:p>
            <a:r>
              <a:rPr lang="en-DE" sz="2200" dirty="0">
                <a:solidFill>
                  <a:schemeClr val="bg1"/>
                </a:solidFill>
              </a:rPr>
              <a:t>Inhibition only helpful for saliency-driven movements?</a:t>
            </a:r>
          </a:p>
        </p:txBody>
      </p:sp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66A8B1F-3A21-CD4D-B7C1-2580EDB4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156" y="1890594"/>
            <a:ext cx="2094969" cy="2094969"/>
          </a:xfrm>
          <a:prstGeom prst="rect">
            <a:avLst/>
          </a:prstGeom>
        </p:spPr>
      </p:pic>
      <p:pic>
        <p:nvPicPr>
          <p:cNvPr id="10" name="Picture 9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46A988DB-5644-9E4F-8346-D2E36FB5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84" y="1890595"/>
            <a:ext cx="2094968" cy="2094968"/>
          </a:xfrm>
          <a:prstGeom prst="rect">
            <a:avLst/>
          </a:prstGeom>
        </p:spPr>
      </p:pic>
      <p:pic>
        <p:nvPicPr>
          <p:cNvPr id="12" name="Picture 11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0A37A45F-5CB4-714E-91D8-CFF3A55B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796" y="4228986"/>
            <a:ext cx="2094968" cy="2094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815203-28D6-4144-B83B-EC211F7B1189}"/>
              </a:ext>
            </a:extLst>
          </p:cNvPr>
          <p:cNvSpPr txBox="1"/>
          <p:nvPr/>
        </p:nvSpPr>
        <p:spPr>
          <a:xfrm>
            <a:off x="9092563" y="4956030"/>
            <a:ext cx="2294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217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991B-1CDB-5544-B2BE-FFC7A620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405051"/>
          </a:xfrm>
        </p:spPr>
        <p:txBody>
          <a:bodyPr anchor="t">
            <a:normAutofit fontScale="90000"/>
          </a:bodyPr>
          <a:lstStyle/>
          <a:p>
            <a:r>
              <a:rPr lang="en-DE" dirty="0"/>
              <a:t>The world can surprise us …</a:t>
            </a:r>
            <a:br>
              <a:rPr lang="en-DE" dirty="0"/>
            </a:br>
            <a:br>
              <a:rPr lang="en-DE" dirty="0"/>
            </a:br>
            <a:endParaRPr lang="en-DE" dirty="0"/>
          </a:p>
        </p:txBody>
      </p:sp>
      <p:pic>
        <p:nvPicPr>
          <p:cNvPr id="5" name="Content Placeholder 4" descr="A group of monkeys sitting on a tree branch in the woods&#10;&#10;Description automatically generated with low confidence">
            <a:extLst>
              <a:ext uri="{FF2B5EF4-FFF2-40B4-BE49-F238E27FC236}">
                <a16:creationId xmlns:a16="http://schemas.microsoft.com/office/drawing/2014/main" id="{112999D0-5159-E649-A2C3-F094CC042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068" y="946257"/>
            <a:ext cx="7315200" cy="4955957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1CA6F5B-0393-BC42-8C8F-41C464362B19}"/>
              </a:ext>
            </a:extLst>
          </p:cNvPr>
          <p:cNvSpPr/>
          <p:nvPr/>
        </p:nvSpPr>
        <p:spPr>
          <a:xfrm>
            <a:off x="6201507" y="3094893"/>
            <a:ext cx="480647" cy="468923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B2211D-8F4C-0F49-9BA2-E09A4C73E519}"/>
              </a:ext>
            </a:extLst>
          </p:cNvPr>
          <p:cNvCxnSpPr>
            <a:cxnSpLocks/>
          </p:cNvCxnSpPr>
          <p:nvPr/>
        </p:nvCxnSpPr>
        <p:spPr>
          <a:xfrm>
            <a:off x="6682154" y="3424237"/>
            <a:ext cx="1805354" cy="502993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C50BC60E-9975-6941-8C7E-BBB6CE51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2919" y="2854820"/>
            <a:ext cx="2870200" cy="287020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 bear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2CC1F406-698B-BB4E-A87B-B85D6617BE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48" b="94879" l="1222" r="94807">
                        <a14:foregroundMark x1="25967" y1="10782" x2="28752" y2="5166"/>
                        <a14:foregroundMark x1="30887" y1="2033" x2="37984" y2="674"/>
                        <a14:foregroundMark x1="49046" y1="5487" x2="52851" y2="7143"/>
                        <a14:foregroundMark x1="37984" y1="674" x2="40152" y2="1617"/>
                        <a14:foregroundMark x1="45689" y1="6715" x2="37067" y2="6199"/>
                        <a14:foregroundMark x1="52851" y1="7143" x2="48378" y2="6876"/>
                        <a14:foregroundMark x1="37067" y1="6199" x2="28717" y2="8086"/>
                        <a14:foregroundMark x1="28717" y1="8086" x2="52546" y2="9569"/>
                        <a14:foregroundMark x1="29226" y1="3774" x2="36965" y2="1348"/>
                        <a14:foregroundMark x1="36965" y1="1348" x2="34420" y2="6469"/>
                        <a14:foregroundMark x1="73335" y1="20715" x2="76069" y2="23315"/>
                        <a14:foregroundMark x1="69552" y1="17116" x2="69820" y2="17371"/>
                        <a14:foregroundMark x1="76069" y1="23315" x2="83809" y2="24394"/>
                        <a14:foregroundMark x1="89049" y1="32923" x2="84725" y2="47170"/>
                        <a14:foregroundMark x1="84420" y1="49057" x2="84420" y2="49057"/>
                        <a14:foregroundMark x1="86171" y1="53027" x2="87029" y2="54971"/>
                        <a14:foregroundMark x1="85622" y1="51781" x2="86004" y2="52648"/>
                        <a14:foregroundMark x1="84420" y1="49057" x2="85460" y2="51415"/>
                        <a14:foregroundMark x1="93590" y1="78601" x2="94807" y2="91779"/>
                        <a14:foregroundMark x1="93608" y1="78797" x2="93589" y2="78589"/>
                        <a14:foregroundMark x1="93424" y1="76811" x2="93458" y2="77175"/>
                        <a14:foregroundMark x1="95214" y1="89353" x2="85845" y2="93666"/>
                        <a14:foregroundMark x1="85845" y1="93666" x2="50509" y2="89353"/>
                        <a14:foregroundMark x1="50509" y1="89353" x2="44094" y2="91509"/>
                        <a14:foregroundMark x1="9267" y1="37466" x2="9572" y2="58760"/>
                        <a14:foregroundMark x1="9572" y1="58760" x2="10183" y2="60916"/>
                        <a14:foregroundMark x1="5295" y1="63881" x2="1222" y2="94205"/>
                        <a14:foregroundMark x1="14766" y1="94205" x2="22709" y2="94205"/>
                        <a14:foregroundMark x1="22709" y1="94205" x2="39206" y2="93261"/>
                        <a14:foregroundMark x1="39206" y1="93261" x2="48167" y2="94340"/>
                        <a14:foregroundMark x1="48167" y1="94340" x2="55906" y2="94205"/>
                        <a14:foregroundMark x1="55906" y1="94205" x2="82688" y2="94879"/>
                        <a14:foregroundMark x1="82688" y1="94879" x2="85336" y2="94609"/>
                        <a14:backgroundMark x1="12933" y1="30189" x2="23218" y2="14690"/>
                        <a14:backgroundMark x1="23218" y1="14690" x2="17210" y2="21429"/>
                        <a14:backgroundMark x1="17210" y1="21429" x2="22301" y2="13612"/>
                        <a14:backgroundMark x1="22301" y1="13612" x2="17515" y2="21968"/>
                        <a14:backgroundMark x1="17515" y1="21968" x2="23116" y2="14960"/>
                        <a14:backgroundMark x1="23116" y1="14960" x2="22709" y2="11725"/>
                        <a14:backgroundMark x1="73915" y1="18493" x2="75255" y2="19272"/>
                        <a14:backgroundMark x1="61100" y1="11051" x2="70182" y2="16326"/>
                        <a14:backgroundMark x1="75255" y1="19272" x2="68737" y2="13208"/>
                        <a14:backgroundMark x1="68737" y1="13208" x2="61303" y2="10782"/>
                        <a14:backgroundMark x1="61303" y1="10782" x2="69348" y2="9569"/>
                        <a14:backgroundMark x1="69348" y1="9569" x2="72709" y2="16173"/>
                        <a14:backgroundMark x1="76815" y1="21253" x2="79837" y2="22642"/>
                        <a14:backgroundMark x1="77975" y1="21552" x2="75772" y2="20261"/>
                        <a14:backgroundMark x1="95418" y1="92588" x2="94196" y2="81132"/>
                        <a14:backgroundMark x1="94196" y1="80863" x2="89919" y2="63747"/>
                        <a14:backgroundMark x1="93890" y1="78437" x2="90937" y2="61995"/>
                        <a14:backgroundMark x1="91446" y1="63342" x2="94908" y2="72507"/>
                        <a14:backgroundMark x1="94908" y1="72507" x2="94705" y2="69137"/>
                        <a14:backgroundMark x1="90224" y1="64286" x2="87882" y2="54447"/>
                        <a14:backgroundMark x1="87882" y1="54447" x2="91141" y2="63073"/>
                        <a14:backgroundMark x1="86151" y1="52156" x2="87271" y2="50000"/>
                        <a14:backgroundMark x1="91039" y1="63073" x2="91039" y2="63073"/>
                        <a14:backgroundMark x1="90631" y1="63208" x2="90631" y2="63208"/>
                        <a14:backgroundMark x1="90428" y1="63747" x2="90428" y2="63747"/>
                        <a14:backgroundMark x1="90428" y1="63881" x2="90428" y2="63881"/>
                        <a14:backgroundMark x1="91141" y1="64690" x2="90631" y2="63342"/>
                        <a14:backgroundMark x1="86151" y1="49865" x2="86965" y2="49730"/>
                        <a14:backgroundMark x1="88086" y1="43396" x2="88086" y2="43666"/>
                        <a14:backgroundMark x1="88595" y1="42722" x2="86965" y2="47574"/>
                        <a14:backgroundMark x1="88187" y1="43801" x2="89817" y2="33288"/>
                        <a14:backgroundMark x1="89817" y1="33288" x2="89613" y2="31536"/>
                        <a14:backgroundMark x1="90020" y1="41779" x2="90631" y2="31267"/>
                        <a14:backgroundMark x1="84318" y1="23046" x2="89409" y2="30728"/>
                        <a14:backgroundMark x1="89409" y1="30728" x2="89715" y2="32749"/>
                        <a14:backgroundMark x1="70978" y1="16038" x2="74236" y2="19677"/>
                        <a14:backgroundMark x1="28310" y1="4313" x2="31161" y2="1213"/>
                        <a14:backgroundMark x1="41853" y1="2022" x2="47352" y2="4852"/>
                        <a14:backgroundMark x1="46640" y1="4852" x2="47760" y2="4987"/>
                        <a14:backgroundMark x1="47658" y1="5121" x2="47658" y2="5121"/>
                        <a14:backgroundMark x1="47658" y1="5121" x2="47658" y2="5121"/>
                        <a14:backgroundMark x1="47047" y1="4987" x2="49287" y2="4987"/>
                        <a14:backgroundMark x1="42668" y1="3369" x2="39613" y2="0"/>
                      </a14:backgroundRemoval>
                    </a14:imgEffect>
                  </a14:imgLayer>
                </a14:imgProps>
              </a:ext>
            </a:extLst>
          </a:blip>
          <a:srcRect b="6334"/>
          <a:stretch/>
        </p:blipFill>
        <p:spPr>
          <a:xfrm>
            <a:off x="4411592" y="1493359"/>
            <a:ext cx="6229492" cy="4408857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42D294-28B9-534B-AE93-45B3DCD15DC8}"/>
              </a:ext>
            </a:extLst>
          </p:cNvPr>
          <p:cNvSpPr txBox="1"/>
          <p:nvPr/>
        </p:nvSpPr>
        <p:spPr>
          <a:xfrm>
            <a:off x="3927230" y="1123837"/>
            <a:ext cx="7000875" cy="4493538"/>
          </a:xfrm>
          <a:prstGeom prst="rect">
            <a:avLst/>
          </a:prstGeom>
          <a:solidFill>
            <a:schemeClr val="tx2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P</a:t>
            </a:r>
            <a:r>
              <a:rPr lang="en-DE" sz="2200" dirty="0">
                <a:solidFill>
                  <a:schemeClr val="bg1"/>
                </a:solidFill>
              </a:rPr>
              <a:t>ro- and Antisaccades are inhibited (Reingold &amp; Stampe 2003)</a:t>
            </a:r>
          </a:p>
          <a:p>
            <a:endParaRPr lang="en-DE" sz="2200" dirty="0">
              <a:solidFill>
                <a:schemeClr val="bg1"/>
              </a:solidFill>
            </a:endParaRPr>
          </a:p>
          <a:p>
            <a:r>
              <a:rPr lang="en-DE" sz="2200" dirty="0">
                <a:solidFill>
                  <a:schemeClr val="bg1"/>
                </a:solidFill>
              </a:rPr>
              <a:t>Microsaccades are inhibited (Tian et al 2016)</a:t>
            </a:r>
          </a:p>
          <a:p>
            <a:endParaRPr lang="en-DE" sz="2200" dirty="0">
              <a:solidFill>
                <a:schemeClr val="bg1"/>
              </a:solidFill>
            </a:endParaRPr>
          </a:p>
          <a:p>
            <a:r>
              <a:rPr lang="en-DE" sz="2200" dirty="0">
                <a:solidFill>
                  <a:schemeClr val="bg1"/>
                </a:solidFill>
              </a:rPr>
              <a:t>Inhibition depends on the concious detection of the change (White &amp; Rolfs 2016 )</a:t>
            </a:r>
          </a:p>
          <a:p>
            <a:endParaRPr lang="en-DE" sz="2200" dirty="0">
              <a:solidFill>
                <a:schemeClr val="bg1"/>
              </a:solidFill>
            </a:endParaRPr>
          </a:p>
          <a:p>
            <a:r>
              <a:rPr lang="en-DE" sz="2200" dirty="0">
                <a:solidFill>
                  <a:schemeClr val="bg1"/>
                </a:solidFill>
              </a:rPr>
              <a:t>Re-bound of microsaccades in the direction of the novel stimulus (Hafed &amp; Ignashenkova 2013)</a:t>
            </a:r>
          </a:p>
          <a:p>
            <a:endParaRPr lang="en-DE" sz="2200" dirty="0">
              <a:solidFill>
                <a:schemeClr val="bg1"/>
              </a:solidFill>
            </a:endParaRPr>
          </a:p>
          <a:p>
            <a:r>
              <a:rPr lang="en-DE" sz="2200" dirty="0">
                <a:solidFill>
                  <a:schemeClr val="bg1"/>
                </a:solidFill>
              </a:rPr>
              <a:t>Less salient stimuli also result in inhibition (Buonocore et al 2018)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F432A48-7CF0-1B43-8819-BA76C440E5DB}"/>
              </a:ext>
            </a:extLst>
          </p:cNvPr>
          <p:cNvSpPr txBox="1">
            <a:spLocks/>
          </p:cNvSpPr>
          <p:nvPr/>
        </p:nvSpPr>
        <p:spPr>
          <a:xfrm>
            <a:off x="252919" y="3094893"/>
            <a:ext cx="2947482" cy="14050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200" dirty="0"/>
              <a:t>… how do we adapt to these surprises?</a:t>
            </a:r>
          </a:p>
        </p:txBody>
      </p:sp>
    </p:spTree>
    <p:extLst>
      <p:ext uri="{BB962C8B-B14F-4D97-AF65-F5344CB8AC3E}">
        <p14:creationId xmlns:p14="http://schemas.microsoft.com/office/powerpoint/2010/main" val="339117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991B-1CDB-5544-B2BE-FFC7A620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405051"/>
          </a:xfrm>
        </p:spPr>
        <p:txBody>
          <a:bodyPr anchor="t">
            <a:normAutofit fontScale="90000"/>
          </a:bodyPr>
          <a:lstStyle/>
          <a:p>
            <a:r>
              <a:rPr lang="en-DE" dirty="0"/>
              <a:t>The world can surprise us …</a:t>
            </a:r>
            <a:br>
              <a:rPr lang="en-DE" dirty="0"/>
            </a:br>
            <a:br>
              <a:rPr lang="en-DE" dirty="0"/>
            </a:br>
            <a:endParaRPr lang="en-DE" dirty="0"/>
          </a:p>
        </p:txBody>
      </p:sp>
      <p:pic>
        <p:nvPicPr>
          <p:cNvPr id="5" name="Content Placeholder 4" descr="A group of monkeys sitting on a tree branch in the woods&#10;&#10;Description automatically generated with low confidence">
            <a:extLst>
              <a:ext uri="{FF2B5EF4-FFF2-40B4-BE49-F238E27FC236}">
                <a16:creationId xmlns:a16="http://schemas.microsoft.com/office/drawing/2014/main" id="{112999D0-5159-E649-A2C3-F094CC042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946259"/>
            <a:ext cx="7315200" cy="4955957"/>
          </a:xfrm>
        </p:spPr>
      </p:pic>
      <p:pic>
        <p:nvPicPr>
          <p:cNvPr id="19" name="Picture 18" descr="A bear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F410B99F-B3A9-6B43-BC7D-E05AF68E8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48" b="94879" l="1222" r="94807">
                        <a14:foregroundMark x1="25967" y1="10782" x2="28752" y2="5166"/>
                        <a14:foregroundMark x1="30887" y1="2033" x2="37984" y2="674"/>
                        <a14:foregroundMark x1="49046" y1="5487" x2="52851" y2="7143"/>
                        <a14:foregroundMark x1="37984" y1="674" x2="40152" y2="1617"/>
                        <a14:foregroundMark x1="45689" y1="6715" x2="37067" y2="6199"/>
                        <a14:foregroundMark x1="52851" y1="7143" x2="48378" y2="6876"/>
                        <a14:foregroundMark x1="37067" y1="6199" x2="28717" y2="8086"/>
                        <a14:foregroundMark x1="28717" y1="8086" x2="52546" y2="9569"/>
                        <a14:foregroundMark x1="29226" y1="3774" x2="36965" y2="1348"/>
                        <a14:foregroundMark x1="36965" y1="1348" x2="34420" y2="6469"/>
                        <a14:foregroundMark x1="73335" y1="20715" x2="76069" y2="23315"/>
                        <a14:foregroundMark x1="69552" y1="17116" x2="69820" y2="17371"/>
                        <a14:foregroundMark x1="76069" y1="23315" x2="83809" y2="24394"/>
                        <a14:foregroundMark x1="89049" y1="32923" x2="84725" y2="47170"/>
                        <a14:foregroundMark x1="84420" y1="49057" x2="84420" y2="49057"/>
                        <a14:foregroundMark x1="86171" y1="53027" x2="87029" y2="54971"/>
                        <a14:foregroundMark x1="85622" y1="51781" x2="86004" y2="52648"/>
                        <a14:foregroundMark x1="84420" y1="49057" x2="85460" y2="51415"/>
                        <a14:foregroundMark x1="93590" y1="78601" x2="94807" y2="91779"/>
                        <a14:foregroundMark x1="93608" y1="78797" x2="93589" y2="78589"/>
                        <a14:foregroundMark x1="93424" y1="76811" x2="93458" y2="77175"/>
                        <a14:foregroundMark x1="95214" y1="89353" x2="85845" y2="93666"/>
                        <a14:foregroundMark x1="85845" y1="93666" x2="50509" y2="89353"/>
                        <a14:foregroundMark x1="50509" y1="89353" x2="44094" y2="91509"/>
                        <a14:foregroundMark x1="9267" y1="37466" x2="9572" y2="58760"/>
                        <a14:foregroundMark x1="9572" y1="58760" x2="10183" y2="60916"/>
                        <a14:foregroundMark x1="5295" y1="63881" x2="1222" y2="94205"/>
                        <a14:foregroundMark x1="14766" y1="94205" x2="22709" y2="94205"/>
                        <a14:foregroundMark x1="22709" y1="94205" x2="39206" y2="93261"/>
                        <a14:foregroundMark x1="39206" y1="93261" x2="48167" y2="94340"/>
                        <a14:foregroundMark x1="48167" y1="94340" x2="55906" y2="94205"/>
                        <a14:foregroundMark x1="55906" y1="94205" x2="82688" y2="94879"/>
                        <a14:foregroundMark x1="82688" y1="94879" x2="85336" y2="94609"/>
                        <a14:backgroundMark x1="12933" y1="30189" x2="23218" y2="14690"/>
                        <a14:backgroundMark x1="23218" y1="14690" x2="17210" y2="21429"/>
                        <a14:backgroundMark x1="17210" y1="21429" x2="22301" y2="13612"/>
                        <a14:backgroundMark x1="22301" y1="13612" x2="17515" y2="21968"/>
                        <a14:backgroundMark x1="17515" y1="21968" x2="23116" y2="14960"/>
                        <a14:backgroundMark x1="23116" y1="14960" x2="22709" y2="11725"/>
                        <a14:backgroundMark x1="73915" y1="18493" x2="75255" y2="19272"/>
                        <a14:backgroundMark x1="61100" y1="11051" x2="70182" y2="16326"/>
                        <a14:backgroundMark x1="75255" y1="19272" x2="68737" y2="13208"/>
                        <a14:backgroundMark x1="68737" y1="13208" x2="61303" y2="10782"/>
                        <a14:backgroundMark x1="61303" y1="10782" x2="69348" y2="9569"/>
                        <a14:backgroundMark x1="69348" y1="9569" x2="72709" y2="16173"/>
                        <a14:backgroundMark x1="76815" y1="21253" x2="79837" y2="22642"/>
                        <a14:backgroundMark x1="77975" y1="21552" x2="75772" y2="20261"/>
                        <a14:backgroundMark x1="95418" y1="92588" x2="94196" y2="81132"/>
                        <a14:backgroundMark x1="94196" y1="80863" x2="89919" y2="63747"/>
                        <a14:backgroundMark x1="93890" y1="78437" x2="90937" y2="61995"/>
                        <a14:backgroundMark x1="91446" y1="63342" x2="94908" y2="72507"/>
                        <a14:backgroundMark x1="94908" y1="72507" x2="94705" y2="69137"/>
                        <a14:backgroundMark x1="90224" y1="64286" x2="87882" y2="54447"/>
                        <a14:backgroundMark x1="87882" y1="54447" x2="91141" y2="63073"/>
                        <a14:backgroundMark x1="86151" y1="52156" x2="87271" y2="50000"/>
                        <a14:backgroundMark x1="91039" y1="63073" x2="91039" y2="63073"/>
                        <a14:backgroundMark x1="90631" y1="63208" x2="90631" y2="63208"/>
                        <a14:backgroundMark x1="90428" y1="63747" x2="90428" y2="63747"/>
                        <a14:backgroundMark x1="90428" y1="63881" x2="90428" y2="63881"/>
                        <a14:backgroundMark x1="91141" y1="64690" x2="90631" y2="63342"/>
                        <a14:backgroundMark x1="86151" y1="49865" x2="86965" y2="49730"/>
                        <a14:backgroundMark x1="88086" y1="43396" x2="88086" y2="43666"/>
                        <a14:backgroundMark x1="88595" y1="42722" x2="86965" y2="47574"/>
                        <a14:backgroundMark x1="88187" y1="43801" x2="89817" y2="33288"/>
                        <a14:backgroundMark x1="89817" y1="33288" x2="89613" y2="31536"/>
                        <a14:backgroundMark x1="90020" y1="41779" x2="90631" y2="31267"/>
                        <a14:backgroundMark x1="84318" y1="23046" x2="89409" y2="30728"/>
                        <a14:backgroundMark x1="89409" y1="30728" x2="89715" y2="32749"/>
                        <a14:backgroundMark x1="70978" y1="16038" x2="74236" y2="19677"/>
                        <a14:backgroundMark x1="28310" y1="4313" x2="31161" y2="1213"/>
                        <a14:backgroundMark x1="41853" y1="2022" x2="47352" y2="4852"/>
                        <a14:backgroundMark x1="46640" y1="4852" x2="47760" y2="4987"/>
                        <a14:backgroundMark x1="47658" y1="5121" x2="47658" y2="5121"/>
                        <a14:backgroundMark x1="47658" y1="5121" x2="47658" y2="5121"/>
                        <a14:backgroundMark x1="47047" y1="4987" x2="49287" y2="4987"/>
                        <a14:backgroundMark x1="42668" y1="3369" x2="39613" y2="0"/>
                      </a14:backgroundRemoval>
                    </a14:imgEffect>
                  </a14:imgLayer>
                </a14:imgProps>
              </a:ext>
            </a:extLst>
          </a:blip>
          <a:srcRect b="6334"/>
          <a:stretch/>
        </p:blipFill>
        <p:spPr>
          <a:xfrm>
            <a:off x="4411592" y="1493359"/>
            <a:ext cx="6229492" cy="4408857"/>
          </a:xfrm>
          <a:prstGeom prst="rect">
            <a:avLst/>
          </a:prstGeom>
          <a:ln>
            <a:noFill/>
          </a:ln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F432A48-7CF0-1B43-8819-BA76C440E5DB}"/>
              </a:ext>
            </a:extLst>
          </p:cNvPr>
          <p:cNvSpPr txBox="1">
            <a:spLocks/>
          </p:cNvSpPr>
          <p:nvPr/>
        </p:nvSpPr>
        <p:spPr>
          <a:xfrm>
            <a:off x="252919" y="3094893"/>
            <a:ext cx="2947482" cy="14050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200" dirty="0"/>
              <a:t>… how do we adapt to these surprises?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CA6F5B-0393-BC42-8C8F-41C464362B19}"/>
              </a:ext>
            </a:extLst>
          </p:cNvPr>
          <p:cNvSpPr/>
          <p:nvPr/>
        </p:nvSpPr>
        <p:spPr>
          <a:xfrm>
            <a:off x="6201507" y="3094893"/>
            <a:ext cx="480647" cy="468923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B2211D-8F4C-0F49-9BA2-E09A4C73E519}"/>
              </a:ext>
            </a:extLst>
          </p:cNvPr>
          <p:cNvCxnSpPr>
            <a:cxnSpLocks/>
          </p:cNvCxnSpPr>
          <p:nvPr/>
        </p:nvCxnSpPr>
        <p:spPr>
          <a:xfrm>
            <a:off x="6682154" y="3424237"/>
            <a:ext cx="1805354" cy="502993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547831-DE5A-6F42-9C0D-778DED117BB0}"/>
              </a:ext>
            </a:extLst>
          </p:cNvPr>
          <p:cNvCxnSpPr>
            <a:stCxn id="8" idx="7"/>
          </p:cNvCxnSpPr>
          <p:nvPr/>
        </p:nvCxnSpPr>
        <p:spPr>
          <a:xfrm flipV="1">
            <a:off x="6611765" y="2943225"/>
            <a:ext cx="360535" cy="22034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82864-8B28-3B4A-AB9E-2C833B169708}"/>
              </a:ext>
            </a:extLst>
          </p:cNvPr>
          <p:cNvCxnSpPr/>
          <p:nvPr/>
        </p:nvCxnSpPr>
        <p:spPr>
          <a:xfrm>
            <a:off x="6443663" y="3563816"/>
            <a:ext cx="238491" cy="508122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29710F-92F5-934F-AE07-9C2B2B24D024}"/>
              </a:ext>
            </a:extLst>
          </p:cNvPr>
          <p:cNvCxnSpPr>
            <a:cxnSpLocks/>
          </p:cNvCxnSpPr>
          <p:nvPr/>
        </p:nvCxnSpPr>
        <p:spPr>
          <a:xfrm>
            <a:off x="6258659" y="3563816"/>
            <a:ext cx="1" cy="222374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C52A44-1571-8A47-BF0C-6FB721CEE4FF}"/>
              </a:ext>
            </a:extLst>
          </p:cNvPr>
          <p:cNvSpPr txBox="1"/>
          <p:nvPr/>
        </p:nvSpPr>
        <p:spPr>
          <a:xfrm>
            <a:off x="4079630" y="2233511"/>
            <a:ext cx="7000875" cy="2616101"/>
          </a:xfrm>
          <a:prstGeom prst="rect">
            <a:avLst/>
          </a:prstGeom>
          <a:solidFill>
            <a:schemeClr val="tx2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Saccades are more precise after inhibition through a salient, global distractor. </a:t>
            </a:r>
          </a:p>
          <a:p>
            <a:r>
              <a:rPr lang="en-GB" sz="2200" dirty="0">
                <a:solidFill>
                  <a:schemeClr val="bg1"/>
                </a:solidFill>
              </a:rPr>
              <a:t>(</a:t>
            </a:r>
            <a:r>
              <a:rPr lang="en-DE" sz="2400" dirty="0">
                <a:solidFill>
                  <a:schemeClr val="bg1"/>
                </a:solidFill>
              </a:rPr>
              <a:t>Buonocore et al 2017)</a:t>
            </a:r>
          </a:p>
          <a:p>
            <a:endParaRPr lang="en-DE" sz="2400" dirty="0">
              <a:solidFill>
                <a:schemeClr val="bg1"/>
              </a:solidFill>
            </a:endParaRPr>
          </a:p>
          <a:p>
            <a:r>
              <a:rPr lang="en-DE" sz="2400" dirty="0">
                <a:solidFill>
                  <a:schemeClr val="bg1"/>
                </a:solidFill>
              </a:rPr>
              <a:t>Aborting and re-planning a saccade is more time-efficient than correcting after the movement landed.</a:t>
            </a:r>
          </a:p>
          <a:p>
            <a:r>
              <a:rPr lang="en-DE" sz="2400" dirty="0">
                <a:solidFill>
                  <a:schemeClr val="bg1"/>
                </a:solidFill>
              </a:rPr>
              <a:t>(Salinas &amp; Stanford 2018)</a:t>
            </a:r>
          </a:p>
        </p:txBody>
      </p:sp>
    </p:spTree>
    <p:extLst>
      <p:ext uri="{BB962C8B-B14F-4D97-AF65-F5344CB8AC3E}">
        <p14:creationId xmlns:p14="http://schemas.microsoft.com/office/powerpoint/2010/main" val="360925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0" y="485775"/>
            <a:ext cx="11287125" cy="122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+mj-lt"/>
              </a:rPr>
              <a:t>A universal mechanism?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99DD02-AD11-9E4C-8696-113F0A955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65"/>
          <a:stretch/>
        </p:blipFill>
        <p:spPr>
          <a:xfrm>
            <a:off x="351647" y="2986719"/>
            <a:ext cx="1152525" cy="232886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84ADDC6-DDC1-3340-A3BB-95D926719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61" r="33804"/>
          <a:stretch/>
        </p:blipFill>
        <p:spPr>
          <a:xfrm>
            <a:off x="1504172" y="2986719"/>
            <a:ext cx="1152525" cy="232886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BC58BD9-BA27-E241-9251-8B25879A9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3163684"/>
            <a:ext cx="3206750" cy="2151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F8A25-4008-7442-B844-156BA632E885}"/>
              </a:ext>
            </a:extLst>
          </p:cNvPr>
          <p:cNvSpPr txBox="1"/>
          <p:nvPr/>
        </p:nvSpPr>
        <p:spPr>
          <a:xfrm>
            <a:off x="351647" y="5820546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Buonocore  et al 2017 </a:t>
            </a:r>
          </a:p>
        </p:txBody>
      </p:sp>
      <p:pic>
        <p:nvPicPr>
          <p:cNvPr id="11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1BEB0052-F98D-7F41-81FD-889E53A15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615"/>
          <a:stretch/>
        </p:blipFill>
        <p:spPr>
          <a:xfrm>
            <a:off x="6328553" y="2794352"/>
            <a:ext cx="2149757" cy="2868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D4BE68-C445-D845-A6E1-F632AC2FAA33}"/>
              </a:ext>
            </a:extLst>
          </p:cNvPr>
          <p:cNvSpPr txBox="1"/>
          <p:nvPr/>
        </p:nvSpPr>
        <p:spPr>
          <a:xfrm>
            <a:off x="6328553" y="5804867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Reingold &amp; Stampe 2004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DF0D56-2BA8-044B-A21D-150A55304807}"/>
              </a:ext>
            </a:extLst>
          </p:cNvPr>
          <p:cNvSpPr txBox="1"/>
          <p:nvPr/>
        </p:nvSpPr>
        <p:spPr>
          <a:xfrm>
            <a:off x="351647" y="2165943"/>
            <a:ext cx="346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Inhibition in onset-driven saccades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12004-3BB5-A849-AA87-58AB311CAFF2}"/>
              </a:ext>
            </a:extLst>
          </p:cNvPr>
          <p:cNvSpPr txBox="1"/>
          <p:nvPr/>
        </p:nvSpPr>
        <p:spPr>
          <a:xfrm>
            <a:off x="6328553" y="2165943"/>
            <a:ext cx="422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Inhibition in sequentially planned saccades</a:t>
            </a:r>
          </a:p>
        </p:txBody>
      </p:sp>
      <p:pic>
        <p:nvPicPr>
          <p:cNvPr id="15" name="Picture 14" descr="Chart, diagram&#10;&#10;Description automatically generated">
            <a:extLst>
              <a:ext uri="{FF2B5EF4-FFF2-40B4-BE49-F238E27FC236}">
                <a16:creationId xmlns:a16="http://schemas.microsoft.com/office/drawing/2014/main" id="{F1308464-C157-314E-A5D4-31FDD1B30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16"/>
          <a:stretch/>
        </p:blipFill>
        <p:spPr>
          <a:xfrm>
            <a:off x="8478310" y="2794352"/>
            <a:ext cx="3370616" cy="28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0" y="485775"/>
            <a:ext cx="11287125" cy="122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+mj-lt"/>
              </a:rPr>
              <a:t>A universal mechanism? Only for saccades? </a:t>
            </a:r>
          </a:p>
        </p:txBody>
      </p:sp>
      <p:pic>
        <p:nvPicPr>
          <p:cNvPr id="6" name="Picture 5" descr="A picture containing square&#10;&#10;Description automatically generated">
            <a:extLst>
              <a:ext uri="{FF2B5EF4-FFF2-40B4-BE49-F238E27FC236}">
                <a16:creationId xmlns:a16="http://schemas.microsoft.com/office/drawing/2014/main" id="{D9A07079-16C6-834D-A1D1-4781056A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9243" y="5732075"/>
            <a:ext cx="2232924" cy="99260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EC2E5ECE-3F4B-BB4B-AF52-82284B8F4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759243" y="4436675"/>
            <a:ext cx="2232924" cy="99260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7" name="Picture 16" descr="Shape, rectangle&#10;&#10;Description automatically generated">
            <a:extLst>
              <a:ext uri="{FF2B5EF4-FFF2-40B4-BE49-F238E27FC236}">
                <a16:creationId xmlns:a16="http://schemas.microsoft.com/office/drawing/2014/main" id="{62CA4BA1-0C03-EA43-AD3A-1B9B76CC6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26406" y="4436675"/>
            <a:ext cx="2232924" cy="99260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1" name="Picture 20" descr="A picture containing chart&#10;&#10;Description automatically generated">
            <a:extLst>
              <a:ext uri="{FF2B5EF4-FFF2-40B4-BE49-F238E27FC236}">
                <a16:creationId xmlns:a16="http://schemas.microsoft.com/office/drawing/2014/main" id="{1D121AAB-350A-734C-AC4A-00310E584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562834" y="1931584"/>
            <a:ext cx="2232924" cy="99260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9" name="Picture 18" descr="A picture containing square&#10;&#10;Description automatically generated">
            <a:extLst>
              <a:ext uri="{FF2B5EF4-FFF2-40B4-BE49-F238E27FC236}">
                <a16:creationId xmlns:a16="http://schemas.microsoft.com/office/drawing/2014/main" id="{3E52A81F-0B3D-6A41-9F68-BCDC5BC1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562834" y="3184129"/>
            <a:ext cx="2232924" cy="99260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2" name="Picture 21" descr="A picture containing square&#10;&#10;Description automatically generated">
            <a:extLst>
              <a:ext uri="{FF2B5EF4-FFF2-40B4-BE49-F238E27FC236}">
                <a16:creationId xmlns:a16="http://schemas.microsoft.com/office/drawing/2014/main" id="{6B5C4748-8C66-5543-93DE-0527EE5A0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26406" y="5732075"/>
            <a:ext cx="2232924" cy="99260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CD478A-7B68-D64B-99C1-B43D40E48F2E}"/>
              </a:ext>
            </a:extLst>
          </p:cNvPr>
          <p:cNvSpPr txBox="1"/>
          <p:nvPr/>
        </p:nvSpPr>
        <p:spPr>
          <a:xfrm>
            <a:off x="1562834" y="1974439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Fixation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76151-AB80-4F4E-96BD-99072D680F06}"/>
              </a:ext>
            </a:extLst>
          </p:cNvPr>
          <p:cNvSpPr txBox="1"/>
          <p:nvPr/>
        </p:nvSpPr>
        <p:spPr>
          <a:xfrm>
            <a:off x="1562833" y="3244334"/>
            <a:ext cx="113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Go Signal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D2D878-0AC3-074F-A0D4-7E5A8703423E}"/>
              </a:ext>
            </a:extLst>
          </p:cNvPr>
          <p:cNvSpPr txBox="1"/>
          <p:nvPr/>
        </p:nvSpPr>
        <p:spPr>
          <a:xfrm>
            <a:off x="210057" y="443667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accent2"/>
                </a:solidFill>
              </a:rPr>
              <a:t>Flash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B3FE45-37E1-FB42-ADD3-6432B49F803D}"/>
              </a:ext>
            </a:extLst>
          </p:cNvPr>
          <p:cNvSpPr txBox="1"/>
          <p:nvPr/>
        </p:nvSpPr>
        <p:spPr>
          <a:xfrm>
            <a:off x="2763748" y="4428683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accent2"/>
                </a:solidFill>
              </a:rPr>
              <a:t>Flash+Shift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AF6DEB-61A3-4F49-A563-D0F0FCE24AA9}"/>
              </a:ext>
            </a:extLst>
          </p:cNvPr>
          <p:cNvSpPr txBox="1"/>
          <p:nvPr/>
        </p:nvSpPr>
        <p:spPr>
          <a:xfrm>
            <a:off x="210057" y="5737499"/>
            <a:ext cx="114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Response</a:t>
            </a:r>
          </a:p>
        </p:txBody>
      </p:sp>
      <p:pic>
        <p:nvPicPr>
          <p:cNvPr id="33" name="Graphic 32" descr="Right pointing backhand index with solid fill">
            <a:extLst>
              <a:ext uri="{FF2B5EF4-FFF2-40B4-BE49-F238E27FC236}">
                <a16:creationId xmlns:a16="http://schemas.microsoft.com/office/drawing/2014/main" id="{DDBD389C-81C4-5E4F-B922-8B4766B1C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766312">
            <a:off x="2538356" y="2357129"/>
            <a:ext cx="914400" cy="914400"/>
          </a:xfrm>
          <a:prstGeom prst="rect">
            <a:avLst/>
          </a:prstGeom>
        </p:spPr>
      </p:pic>
      <p:pic>
        <p:nvPicPr>
          <p:cNvPr id="34" name="Graphic 33" descr="Right pointing backhand index with solid fill">
            <a:extLst>
              <a:ext uri="{FF2B5EF4-FFF2-40B4-BE49-F238E27FC236}">
                <a16:creationId xmlns:a16="http://schemas.microsoft.com/office/drawing/2014/main" id="{DF340130-3319-0646-98BB-6AFCD3E26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766312">
            <a:off x="706730" y="6146155"/>
            <a:ext cx="914400" cy="914400"/>
          </a:xfrm>
          <a:prstGeom prst="rect">
            <a:avLst/>
          </a:prstGeom>
        </p:spPr>
      </p:pic>
      <p:pic>
        <p:nvPicPr>
          <p:cNvPr id="35" name="Graphic 34" descr="Right pointing backhand index with solid fill">
            <a:extLst>
              <a:ext uri="{FF2B5EF4-FFF2-40B4-BE49-F238E27FC236}">
                <a16:creationId xmlns:a16="http://schemas.microsoft.com/office/drawing/2014/main" id="{0E970A01-6B50-FE41-9BA2-CA592D482C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766312">
            <a:off x="4155528" y="6146155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7B31600-627F-F94D-B9DB-E90A025C7508}"/>
              </a:ext>
            </a:extLst>
          </p:cNvPr>
          <p:cNvSpPr txBox="1"/>
          <p:nvPr/>
        </p:nvSpPr>
        <p:spPr>
          <a:xfrm>
            <a:off x="161063" y="1875860"/>
            <a:ext cx="11015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chemeClr val="accent1"/>
                </a:solidFill>
              </a:rPr>
              <a:t>Jump </a:t>
            </a:r>
          </a:p>
          <a:p>
            <a:r>
              <a:rPr lang="en-DE" sz="2800" b="1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C5C5DE4-0FD6-D34F-B543-CE00BF4B62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7484" y="1948682"/>
            <a:ext cx="2672476" cy="118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1" name="Picture 40" descr="A picture containing icon&#10;&#10;Description automatically generated">
            <a:extLst>
              <a:ext uri="{FF2B5EF4-FFF2-40B4-BE49-F238E27FC236}">
                <a16:creationId xmlns:a16="http://schemas.microsoft.com/office/drawing/2014/main" id="{212E08B7-59FF-9645-B173-AD4052029F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6762" y="1948634"/>
            <a:ext cx="2673962" cy="118816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9" name="Graphic 38" descr="Right pointing backhand index with solid fill">
            <a:extLst>
              <a:ext uri="{FF2B5EF4-FFF2-40B4-BE49-F238E27FC236}">
                <a16:creationId xmlns:a16="http://schemas.microsoft.com/office/drawing/2014/main" id="{CEB886ED-FA3D-724F-A681-D130924A9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766312">
            <a:off x="7756565" y="2489865"/>
            <a:ext cx="976281" cy="976281"/>
          </a:xfrm>
          <a:prstGeom prst="rect">
            <a:avLst/>
          </a:prstGeom>
        </p:spPr>
      </p:pic>
      <p:pic>
        <p:nvPicPr>
          <p:cNvPr id="44" name="Picture 43" descr="A picture containing icon&#10;&#10;Description automatically generated">
            <a:extLst>
              <a:ext uri="{FF2B5EF4-FFF2-40B4-BE49-F238E27FC236}">
                <a16:creationId xmlns:a16="http://schemas.microsoft.com/office/drawing/2014/main" id="{E1F04D03-FC27-2E4C-9C03-DD7BDFDC74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6040" y="3705334"/>
            <a:ext cx="2673962" cy="118816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7A0BE7B-EE6F-C24B-8F5D-112963300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7484" y="5460793"/>
            <a:ext cx="2672646" cy="118807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D70BE84-6C5B-864D-A317-BDFABBBB7D55}"/>
              </a:ext>
            </a:extLst>
          </p:cNvPr>
          <p:cNvSpPr txBox="1"/>
          <p:nvPr/>
        </p:nvSpPr>
        <p:spPr>
          <a:xfrm>
            <a:off x="7256040" y="1954490"/>
            <a:ext cx="178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Collection Start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27824F-7A02-D644-8C01-A660496434DE}"/>
              </a:ext>
            </a:extLst>
          </p:cNvPr>
          <p:cNvSpPr txBox="1"/>
          <p:nvPr/>
        </p:nvSpPr>
        <p:spPr>
          <a:xfrm>
            <a:off x="7256040" y="371548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accent2"/>
                </a:solidFill>
              </a:rPr>
              <a:t>Flash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8D6B37-06C3-F644-8D15-88761C7F6E3A}"/>
              </a:ext>
            </a:extLst>
          </p:cNvPr>
          <p:cNvSpPr txBox="1"/>
          <p:nvPr/>
        </p:nvSpPr>
        <p:spPr>
          <a:xfrm>
            <a:off x="7267777" y="546383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Collection End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FEC6B0-5BDE-7C47-A499-B37B1C4DF4B2}"/>
              </a:ext>
            </a:extLst>
          </p:cNvPr>
          <p:cNvSpPr txBox="1"/>
          <p:nvPr/>
        </p:nvSpPr>
        <p:spPr>
          <a:xfrm>
            <a:off x="5879318" y="1875860"/>
            <a:ext cx="11400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chemeClr val="accent1"/>
                </a:solidFill>
              </a:rPr>
              <a:t>Serial </a:t>
            </a:r>
          </a:p>
          <a:p>
            <a:r>
              <a:rPr lang="en-DE" sz="2800" b="1" dirty="0">
                <a:solidFill>
                  <a:schemeClr val="accent1"/>
                </a:solidFill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39387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2.96296E-6 L 0.078 0.0030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0.02057 -0.00278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57 -0.00278 L 0.03776 -0.00232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76 -0.00232 L 0.06198 -0.00301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98 -0.00301 L 0.08203 -0.00347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03 -0.00347 L 0.10026 -0.0048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  <p:bldP spid="28" grpId="0"/>
      <p:bldP spid="36" grpId="0"/>
      <p:bldP spid="48" grpId="1"/>
      <p:bldP spid="49" grpId="1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0" y="485775"/>
            <a:ext cx="11287125" cy="122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+mj-lt"/>
              </a:rPr>
              <a:t>Bringing the task online. The toolbox</a:t>
            </a:r>
          </a:p>
        </p:txBody>
      </p:sp>
      <p:pic>
        <p:nvPicPr>
          <p:cNvPr id="5" name="Graphic 4" descr="Tools outline">
            <a:extLst>
              <a:ext uri="{FF2B5EF4-FFF2-40B4-BE49-F238E27FC236}">
                <a16:creationId xmlns:a16="http://schemas.microsoft.com/office/drawing/2014/main" id="{88B4B1F8-88BF-774F-AA35-8AE4626D2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8137" y="511052"/>
            <a:ext cx="1178169" cy="1178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FA8D9-EB53-BF4D-9230-89FE109A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04781"/>
            <a:ext cx="3200400" cy="16784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570E5F3-371B-D740-A8CC-3F0A19A04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138" y="3575697"/>
            <a:ext cx="2743200" cy="7366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517C0F-E8A9-9C42-BC90-DB43A0B0ABAC}"/>
              </a:ext>
            </a:extLst>
          </p:cNvPr>
          <p:cNvGrpSpPr/>
          <p:nvPr/>
        </p:nvGrpSpPr>
        <p:grpSpPr>
          <a:xfrm>
            <a:off x="4400544" y="3104781"/>
            <a:ext cx="1472714" cy="1524709"/>
            <a:chOff x="2677255" y="2166941"/>
            <a:chExt cx="1472714" cy="152470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4E85B25-F674-E74A-9B4B-7672B8CB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77255" y="2166941"/>
              <a:ext cx="1472714" cy="105526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9DB3B2-55A7-1241-8880-EE21A51C83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080" y="3374457"/>
              <a:ext cx="693063" cy="3171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JATOS</a:t>
              </a:r>
              <a:endPara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5FC9423-5FA1-4248-81EF-EF70A22A2467}"/>
              </a:ext>
            </a:extLst>
          </p:cNvPr>
          <p:cNvSpPr txBox="1"/>
          <p:nvPr/>
        </p:nvSpPr>
        <p:spPr>
          <a:xfrm>
            <a:off x="844062" y="2288214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chemeClr val="accent1"/>
                </a:solidFill>
              </a:rPr>
              <a:t>Coding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F9675-36D2-C047-9E94-E25C896B4657}"/>
              </a:ext>
            </a:extLst>
          </p:cNvPr>
          <p:cNvSpPr txBox="1"/>
          <p:nvPr/>
        </p:nvSpPr>
        <p:spPr>
          <a:xfrm>
            <a:off x="4543628" y="2278705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chemeClr val="accent1"/>
                </a:solidFill>
              </a:rPr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B6799-516B-8F4D-8A64-D3BD1835662F}"/>
              </a:ext>
            </a:extLst>
          </p:cNvPr>
          <p:cNvSpPr txBox="1"/>
          <p:nvPr/>
        </p:nvSpPr>
        <p:spPr>
          <a:xfrm>
            <a:off x="7545281" y="2288214"/>
            <a:ext cx="2118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chemeClr val="accent1"/>
                </a:solidFill>
              </a:rPr>
              <a:t>Recruitment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C2D01E-A43F-7B43-903D-C32F87C06AB0}"/>
              </a:ext>
            </a:extLst>
          </p:cNvPr>
          <p:cNvSpPr txBox="1"/>
          <p:nvPr/>
        </p:nvSpPr>
        <p:spPr>
          <a:xfrm>
            <a:off x="375138" y="507656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</a:t>
            </a:r>
            <a:r>
              <a:rPr lang="en-DE" dirty="0"/>
              <a:t>avascript based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Event-oriented study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Combined with custom html &amp; javascript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A95AF-6A77-0D4D-925E-5B9167B8EC04}"/>
              </a:ext>
            </a:extLst>
          </p:cNvPr>
          <p:cNvSpPr txBox="1"/>
          <p:nvPr/>
        </p:nvSpPr>
        <p:spPr>
          <a:xfrm>
            <a:off x="3765299" y="5065305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Tool for hosting the study on a server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Installed on Humboldt Psychology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Takes care of data storage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DE36F-AD95-A54E-8532-010965FACDA7}"/>
              </a:ext>
            </a:extLst>
          </p:cNvPr>
          <p:cNvSpPr txBox="1"/>
          <p:nvPr/>
        </p:nvSpPr>
        <p:spPr>
          <a:xfrm>
            <a:off x="7233138" y="5065305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European platform for online experiments &amp; surveys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Anonymous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30% serivce fee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807B6-9F29-5248-9A96-9AF590CFD2F5}"/>
              </a:ext>
            </a:extLst>
          </p:cNvPr>
          <p:cNvSpPr txBox="1"/>
          <p:nvPr/>
        </p:nvSpPr>
        <p:spPr>
          <a:xfrm>
            <a:off x="7073401" y="3444385"/>
            <a:ext cx="4292843" cy="3046988"/>
          </a:xfrm>
          <a:prstGeom prst="rect">
            <a:avLst/>
          </a:prstGeom>
          <a:solidFill>
            <a:srgbClr val="4A66AC"/>
          </a:solidFill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bg1"/>
                </a:solidFill>
              </a:rPr>
              <a:t>Lab member pilot:</a:t>
            </a:r>
          </a:p>
          <a:p>
            <a:endParaRPr lang="en-DE" sz="2400" dirty="0">
              <a:solidFill>
                <a:schemeClr val="bg1"/>
              </a:solidFill>
            </a:endParaRPr>
          </a:p>
          <a:p>
            <a:r>
              <a:rPr lang="en-DE" sz="2400" dirty="0">
                <a:solidFill>
                  <a:schemeClr val="bg1"/>
                </a:solidFill>
              </a:rPr>
              <a:t>6 sessions (5 subjects)</a:t>
            </a:r>
          </a:p>
          <a:p>
            <a:endParaRPr lang="en-DE" sz="2400" dirty="0">
              <a:solidFill>
                <a:schemeClr val="bg1"/>
              </a:solidFill>
            </a:endParaRPr>
          </a:p>
          <a:p>
            <a:r>
              <a:rPr lang="en-DE" sz="2400" dirty="0">
                <a:solidFill>
                  <a:schemeClr val="bg1"/>
                </a:solidFill>
              </a:rPr>
              <a:t>Jump Task: 160 trials (960)</a:t>
            </a:r>
          </a:p>
          <a:p>
            <a:r>
              <a:rPr lang="en-DE" sz="2400" dirty="0">
                <a:solidFill>
                  <a:schemeClr val="bg1"/>
                </a:solidFill>
              </a:rPr>
              <a:t>Serial Task: 150 trials (900)</a:t>
            </a:r>
          </a:p>
          <a:p>
            <a:endParaRPr lang="en-DE" sz="2400" dirty="0">
              <a:solidFill>
                <a:schemeClr val="bg1"/>
              </a:solidFill>
            </a:endParaRPr>
          </a:p>
          <a:p>
            <a:endParaRPr lang="en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9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3B4632-6A2D-CE43-9B98-87616F12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928" y="2542072"/>
            <a:ext cx="45720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FEED53-13F3-A549-883C-96383462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1928" y="2542072"/>
            <a:ext cx="4572000" cy="3200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0" y="485775"/>
            <a:ext cx="11287125" cy="122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+mj-lt"/>
              </a:rPr>
              <a:t>What could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1878E-80E9-F745-8CCF-5C0D0CC82DF6}"/>
              </a:ext>
            </a:extLst>
          </p:cNvPr>
          <p:cNvSpPr txBox="1"/>
          <p:nvPr/>
        </p:nvSpPr>
        <p:spPr>
          <a:xfrm>
            <a:off x="810902" y="2015060"/>
            <a:ext cx="452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Flash duration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9FDD5-0D70-154E-9756-887B10C056B6}"/>
              </a:ext>
            </a:extLst>
          </p:cNvPr>
          <p:cNvSpPr txBox="1"/>
          <p:nvPr/>
        </p:nvSpPr>
        <p:spPr>
          <a:xfrm>
            <a:off x="7158598" y="2128286"/>
            <a:ext cx="438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Response times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9482049-D09B-794C-B353-ECD0BE1A0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07" y="2268985"/>
            <a:ext cx="4800413" cy="3360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D223AF-267C-CF42-90A4-B453FFCDA6F0}"/>
              </a:ext>
            </a:extLst>
          </p:cNvPr>
          <p:cNvSpPr txBox="1"/>
          <p:nvPr/>
        </p:nvSpPr>
        <p:spPr>
          <a:xfrm>
            <a:off x="810902" y="5900152"/>
            <a:ext cx="419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low screen refreshes, but accurate within</a:t>
            </a:r>
          </a:p>
          <a:p>
            <a:r>
              <a:rPr lang="en-GB" dirty="0"/>
              <a:t>t</a:t>
            </a:r>
            <a:r>
              <a:rPr lang="en-DE" dirty="0"/>
              <a:t>hese limits.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381B9-250B-1C40-B42E-6F34C3E6B021}"/>
              </a:ext>
            </a:extLst>
          </p:cNvPr>
          <p:cNvSpPr txBox="1"/>
          <p:nvPr/>
        </p:nvSpPr>
        <p:spPr>
          <a:xfrm>
            <a:off x="6987743" y="5900152"/>
            <a:ext cx="4191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Response times differ between tasks, but the ranges seem reasonable.</a:t>
            </a:r>
          </a:p>
        </p:txBody>
      </p:sp>
    </p:spTree>
    <p:extLst>
      <p:ext uri="{BB962C8B-B14F-4D97-AF65-F5344CB8AC3E}">
        <p14:creationId xmlns:p14="http://schemas.microsoft.com/office/powerpoint/2010/main" val="3746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0" y="485775"/>
            <a:ext cx="11287125" cy="122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+mj-lt"/>
              </a:rPr>
              <a:t>What could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1878E-80E9-F745-8CCF-5C0D0CC82DF6}"/>
              </a:ext>
            </a:extLst>
          </p:cNvPr>
          <p:cNvSpPr txBox="1"/>
          <p:nvPr/>
        </p:nvSpPr>
        <p:spPr>
          <a:xfrm>
            <a:off x="796614" y="2015060"/>
            <a:ext cx="452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Screen sizes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F6CB9368-053D-7749-91AF-8CEA583E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14" y="2684952"/>
            <a:ext cx="6400800" cy="3200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A398EFF-4F00-CF4F-9C67-4AB4CBCCA63A}"/>
              </a:ext>
            </a:extLst>
          </p:cNvPr>
          <p:cNvSpPr/>
          <p:nvPr/>
        </p:nvSpPr>
        <p:spPr>
          <a:xfrm>
            <a:off x="2943224" y="2943223"/>
            <a:ext cx="3929064" cy="1428750"/>
          </a:xfrm>
          <a:prstGeom prst="ellipse">
            <a:avLst/>
          </a:prstGeom>
          <a:solidFill>
            <a:srgbClr val="4A66AC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A17E0EC-3F2D-9047-AA47-C477C7482DE7}"/>
              </a:ext>
            </a:extLst>
          </p:cNvPr>
          <p:cNvSpPr/>
          <p:nvPr/>
        </p:nvSpPr>
        <p:spPr>
          <a:xfrm flipH="1">
            <a:off x="7454589" y="5600701"/>
            <a:ext cx="1389374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24D961-B0BA-824D-9C9C-006E8F7CE1EC}"/>
              </a:ext>
            </a:extLst>
          </p:cNvPr>
          <p:cNvSpPr txBox="1"/>
          <p:nvPr/>
        </p:nvSpPr>
        <p:spPr>
          <a:xfrm>
            <a:off x="9172575" y="5457825"/>
            <a:ext cx="169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 px  = 0.026 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EFB756-212E-AE4E-B7D9-5A40BD4BDECE}"/>
              </a:ext>
            </a:extLst>
          </p:cNvPr>
          <p:cNvSpPr txBox="1"/>
          <p:nvPr/>
        </p:nvSpPr>
        <p:spPr>
          <a:xfrm>
            <a:off x="5815013" y="3244334"/>
            <a:ext cx="87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Tablets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2C3CDB-67DD-A14F-A35C-EFC4B4740A6D}"/>
              </a:ext>
            </a:extLst>
          </p:cNvPr>
          <p:cNvSpPr/>
          <p:nvPr/>
        </p:nvSpPr>
        <p:spPr>
          <a:xfrm>
            <a:off x="1943100" y="4187336"/>
            <a:ext cx="3071813" cy="1413365"/>
          </a:xfrm>
          <a:prstGeom prst="ellipse">
            <a:avLst/>
          </a:prstGeom>
          <a:solidFill>
            <a:srgbClr val="00AA6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FF5AB-853B-1A4C-8E11-16A5EE9B8509}"/>
              </a:ext>
            </a:extLst>
          </p:cNvPr>
          <p:cNvSpPr txBox="1"/>
          <p:nvPr/>
        </p:nvSpPr>
        <p:spPr>
          <a:xfrm>
            <a:off x="3122351" y="431749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Phones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EA10-C5A6-D14F-B357-EA9A32489CA9}"/>
              </a:ext>
            </a:extLst>
          </p:cNvPr>
          <p:cNvSpPr txBox="1"/>
          <p:nvPr/>
        </p:nvSpPr>
        <p:spPr>
          <a:xfrm>
            <a:off x="7454589" y="3429000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E" dirty="0"/>
              <a:t>sable window size &amp; screen size correlate.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6FE3F-40AB-1E40-A116-4968BDFB9FAF}"/>
              </a:ext>
            </a:extLst>
          </p:cNvPr>
          <p:cNvSpPr txBox="1"/>
          <p:nvPr/>
        </p:nvSpPr>
        <p:spPr>
          <a:xfrm>
            <a:off x="7454589" y="4330184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But where do the differences come from?</a:t>
            </a:r>
          </a:p>
        </p:txBody>
      </p:sp>
    </p:spTree>
    <p:extLst>
      <p:ext uri="{BB962C8B-B14F-4D97-AF65-F5344CB8AC3E}">
        <p14:creationId xmlns:p14="http://schemas.microsoft.com/office/powerpoint/2010/main" val="12435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7" grpId="0" animBg="1"/>
      <p:bldP spid="8" grpId="0"/>
      <p:bldP spid="14" grpId="0"/>
      <p:bldP spid="15" grpId="0" animBg="1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063CC7-ACCF-2149-95E6-8354CAFFA3E7}"/>
              </a:ext>
            </a:extLst>
          </p:cNvPr>
          <p:cNvSpPr/>
          <p:nvPr/>
        </p:nvSpPr>
        <p:spPr>
          <a:xfrm>
            <a:off x="1069849" y="1298448"/>
            <a:ext cx="3258688" cy="3255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spc="-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all – how does it look?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C136A-C5EE-854C-8DD7-98B55424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488" y="41979"/>
            <a:ext cx="6643732" cy="6643732"/>
          </a:xfrm>
          <a:prstGeom prst="rect">
            <a:avLst/>
          </a:prstGeom>
        </p:spPr>
      </p:pic>
      <p:sp>
        <p:nvSpPr>
          <p:cNvPr id="19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FDA61E-3796-694A-B6EF-774F8A50B57E}"/>
              </a:ext>
            </a:extLst>
          </p:cNvPr>
          <p:cNvSpPr/>
          <p:nvPr/>
        </p:nvSpPr>
        <p:spPr>
          <a:xfrm>
            <a:off x="4772023" y="3371855"/>
            <a:ext cx="6986689" cy="335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6331E6-3FC0-A848-8962-B2012D2B3496}"/>
              </a:ext>
            </a:extLst>
          </p:cNvPr>
          <p:cNvSpPr/>
          <p:nvPr/>
        </p:nvSpPr>
        <p:spPr>
          <a:xfrm>
            <a:off x="1098425" y="4500564"/>
            <a:ext cx="3258688" cy="13485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(Not too bad)</a:t>
            </a:r>
          </a:p>
        </p:txBody>
      </p:sp>
    </p:spTree>
    <p:extLst>
      <p:ext uri="{BB962C8B-B14F-4D97-AF65-F5344CB8AC3E}">
        <p14:creationId xmlns:p14="http://schemas.microsoft.com/office/powerpoint/2010/main" val="211466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Fra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{19937A9E-07D5-3E4D-98A8-C225725B5592}tf10001124_mac</Template>
  <TotalTime>4183</TotalTime>
  <Words>493</Words>
  <Application>Microsoft Macintosh PowerPoint</Application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Helvetica Neue</vt:lpstr>
      <vt:lpstr>Wingdings 2</vt:lpstr>
      <vt:lpstr>Frame</vt:lpstr>
      <vt:lpstr>Designing an online experiment to study manual inhibition</vt:lpstr>
      <vt:lpstr>The world can surprise us …  </vt:lpstr>
      <vt:lpstr>The world can surprise us …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an online experiment to study manual inhibition</dc:title>
  <dc:creator>Clara Kuper</dc:creator>
  <cp:lastModifiedBy>Clara Kuper</cp:lastModifiedBy>
  <cp:revision>51</cp:revision>
  <dcterms:created xsi:type="dcterms:W3CDTF">2021-06-15T08:29:18Z</dcterms:created>
  <dcterms:modified xsi:type="dcterms:W3CDTF">2021-06-23T15:24:44Z</dcterms:modified>
</cp:coreProperties>
</file>